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8" r:id="rId4"/>
    <p:sldId id="259" r:id="rId5"/>
    <p:sldId id="260" r:id="rId6"/>
    <p:sldId id="261" r:id="rId7"/>
    <p:sldId id="264" r:id="rId8"/>
    <p:sldId id="263" r:id="rId9"/>
    <p:sldId id="262" r:id="rId10"/>
    <p:sldId id="265" r:id="rId11"/>
    <p:sldId id="266" r:id="rId12"/>
    <p:sldId id="267" r:id="rId13"/>
    <p:sldId id="268" r:id="rId14"/>
    <p:sldId id="278" r:id="rId15"/>
    <p:sldId id="269" r:id="rId16"/>
    <p:sldId id="271" r:id="rId17"/>
    <p:sldId id="270" r:id="rId18"/>
    <p:sldId id="272" r:id="rId19"/>
    <p:sldId id="273" r:id="rId20"/>
    <p:sldId id="274" r:id="rId21"/>
    <p:sldId id="275" r:id="rId22"/>
    <p:sldId id="282" r:id="rId23"/>
    <p:sldId id="283" r:id="rId24"/>
    <p:sldId id="284" r:id="rId25"/>
    <p:sldId id="276" r:id="rId26"/>
    <p:sldId id="277" r:id="rId27"/>
    <p:sldId id="279" r:id="rId28"/>
    <p:sldId id="280" r:id="rId29"/>
    <p:sldId id="28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3C37D-D32F-4CBA-9A75-DCAE2A6E44A8}" type="datetimeFigureOut">
              <a:rPr lang="ru-RU" smtClean="0"/>
              <a:pPr/>
              <a:t>21.04.2017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74C68-DE12-44B6-9DEB-20BEB7F1B0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F74C68-DE12-44B6-9DEB-20BEB7F1B0FD}"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21.04.2017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zialand.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143007"/>
          </a:xfrm>
        </p:spPr>
        <p:txBody>
          <a:bodyPr>
            <a:noAutofit/>
          </a:bodyPr>
          <a:lstStyle/>
          <a:p>
            <a:r>
              <a:rPr lang="ru-RU" sz="4800" b="1" dirty="0" smtClean="0"/>
              <a:t>Китайский фарфор</a:t>
            </a:r>
            <a:r>
              <a:rPr lang="ru-RU" sz="4800" dirty="0" smtClean="0"/>
              <a:t/>
            </a:r>
            <a:br>
              <a:rPr lang="ru-RU" sz="4800" dirty="0" smtClean="0"/>
            </a:br>
            <a:endParaRPr lang="ru-RU" sz="4800" dirty="0"/>
          </a:p>
        </p:txBody>
      </p:sp>
      <p:sp>
        <p:nvSpPr>
          <p:cNvPr id="3" name="Подзаголовок 2"/>
          <p:cNvSpPr>
            <a:spLocks noGrp="1"/>
          </p:cNvSpPr>
          <p:nvPr>
            <p:ph type="subTitle" idx="1"/>
          </p:nvPr>
        </p:nvSpPr>
        <p:spPr>
          <a:xfrm>
            <a:off x="428596" y="1857364"/>
            <a:ext cx="8215370" cy="3781436"/>
          </a:xfrm>
        </p:spPr>
        <p:txBody>
          <a:bodyPr>
            <a:normAutofit fontScale="55000" lnSpcReduction="20000"/>
          </a:bodyPr>
          <a:lstStyle/>
          <a:p>
            <a:r>
              <a:rPr lang="ru-RU" sz="4900" b="1" dirty="0" smtClean="0">
                <a:solidFill>
                  <a:schemeClr val="tx1"/>
                </a:solidFill>
              </a:rPr>
              <a:t>За то, что мы сейчас можем наслаждаться изделиями из такого прекрасного материала как фарфор, мы должны благодарить древних китайцев, которые открыли этот вид керамики более трех тысячелетий назад.</a:t>
            </a:r>
            <a:r>
              <a:rPr lang="ru-RU" sz="4900" dirty="0" smtClean="0">
                <a:solidFill>
                  <a:schemeClr val="tx1"/>
                </a:solidFill>
              </a:rPr>
              <a:t> После своего появления весь фарфор, который использовался в мире, был только китайского производства. А сами мастера </a:t>
            </a:r>
            <a:r>
              <a:rPr lang="ru-RU" sz="4900" b="1" dirty="0" smtClean="0">
                <a:solidFill>
                  <a:schemeClr val="tx1"/>
                </a:solidFill>
                <a:hlinkClick r:id="rId2"/>
              </a:rPr>
              <a:t>Поднебесной </a:t>
            </a:r>
            <a:r>
              <a:rPr lang="ru-RU" sz="4900" dirty="0" smtClean="0">
                <a:solidFill>
                  <a:schemeClr val="tx1"/>
                </a:solidFill>
              </a:rPr>
              <a:t>держали рецепт его изготовления под строжайшим секретом, за разглашение которого провинившийся неминуемо был бы приговорен к смертной казни.</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3614734" cy="6357982"/>
          </a:xfrm>
        </p:spPr>
        <p:txBody>
          <a:bodyPr>
            <a:noAutofit/>
          </a:bodyPr>
          <a:lstStyle/>
          <a:p>
            <a:pPr algn="l"/>
            <a:r>
              <a:rPr lang="ru-RU" sz="2000" b="1" dirty="0" smtClean="0"/>
              <a:t>Фарфор </a:t>
            </a:r>
            <a:r>
              <a:rPr lang="ru-RU" sz="2000" b="1" dirty="0" err="1" smtClean="0"/>
              <a:t>санкай</a:t>
            </a:r>
            <a:r>
              <a:rPr lang="ru-RU" sz="2000" dirty="0" smtClean="0"/>
              <a:t> (дословно: три цвета), известный в Китае с 8 века. Фарфор этого типа покрывали глазурью желтого, зеленого и белого (точнее, кремового) цветов. Технология производства включала два этапа. Сначала на сыром фарфоре вырезали изображения и узоры и подвергали изделие обжигу при высокой температуре, после чего рельеф расписывали и вновь обжигали изделие при низкой температуре. Помимо основных цветов в росписи </a:t>
            </a:r>
            <a:r>
              <a:rPr lang="ru-RU" sz="2000" dirty="0" err="1" smtClean="0"/>
              <a:t>санкай</a:t>
            </a:r>
            <a:r>
              <a:rPr lang="ru-RU" sz="2000" dirty="0" smtClean="0"/>
              <a:t> участвовали черный и белый цвета, а более поздняя эпоха </a:t>
            </a:r>
            <a:r>
              <a:rPr lang="ru-RU" sz="2000" dirty="0" err="1" smtClean="0"/>
              <a:t>Канси</a:t>
            </a:r>
            <a:r>
              <a:rPr lang="ru-RU" sz="2000" dirty="0" smtClean="0"/>
              <a:t> привнесла в цветовую гамму синий оттенок.</a:t>
            </a:r>
            <a:endParaRPr lang="ru-RU" sz="2000" dirty="0"/>
          </a:p>
        </p:txBody>
      </p:sp>
      <p:pic>
        <p:nvPicPr>
          <p:cNvPr id="7170" name="Picture 2" descr="C:\Users\Home\Desktop\583px-SancaiPlateLiaoX-XII.JPG"/>
          <p:cNvPicPr>
            <a:picLocks noGrp="1" noChangeAspect="1" noChangeArrowheads="1"/>
          </p:cNvPicPr>
          <p:nvPr>
            <p:ph idx="1"/>
          </p:nvPr>
        </p:nvPicPr>
        <p:blipFill>
          <a:blip r:embed="rId3"/>
          <a:srcRect/>
          <a:stretch>
            <a:fillRect/>
          </a:stretch>
        </p:blipFill>
        <p:spPr bwMode="auto">
          <a:xfrm>
            <a:off x="4500562" y="1857364"/>
            <a:ext cx="4171787" cy="42862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Home\Desktop\800px-Bowl_with_boys_playing_in_courtyard_Asian_Art_Museum_SF_B60P1445.JPG"/>
          <p:cNvPicPr>
            <a:picLocks noGrp="1" noChangeAspect="1" noChangeArrowheads="1"/>
          </p:cNvPicPr>
          <p:nvPr>
            <p:ph idx="1"/>
          </p:nvPr>
        </p:nvPicPr>
        <p:blipFill>
          <a:blip r:embed="rId2"/>
          <a:srcRect/>
          <a:stretch>
            <a:fillRect/>
          </a:stretch>
        </p:blipFill>
        <p:spPr bwMode="auto">
          <a:xfrm>
            <a:off x="0" y="-1"/>
            <a:ext cx="4714876" cy="4415525"/>
          </a:xfrm>
          <a:prstGeom prst="rect">
            <a:avLst/>
          </a:prstGeom>
          <a:noFill/>
        </p:spPr>
      </p:pic>
      <p:pic>
        <p:nvPicPr>
          <p:cNvPr id="8195" name="Picture 3" descr="C:\Users\Home\Desktop\513px-Green_dragon_jar.JPG"/>
          <p:cNvPicPr>
            <a:picLocks noChangeAspect="1" noChangeArrowheads="1"/>
          </p:cNvPicPr>
          <p:nvPr/>
        </p:nvPicPr>
        <p:blipFill>
          <a:blip r:embed="rId3"/>
          <a:srcRect/>
          <a:stretch>
            <a:fillRect/>
          </a:stretch>
        </p:blipFill>
        <p:spPr bwMode="auto">
          <a:xfrm>
            <a:off x="4572000" y="0"/>
            <a:ext cx="4286248" cy="5004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238" cy="5869006"/>
          </a:xfrm>
        </p:spPr>
        <p:txBody>
          <a:bodyPr>
            <a:noAutofit/>
          </a:bodyPr>
          <a:lstStyle/>
          <a:p>
            <a:pPr algn="l"/>
            <a:r>
              <a:rPr lang="ru-RU" sz="2000" dirty="0" smtClean="0"/>
              <a:t>Во времена длительного правления династии </a:t>
            </a:r>
            <a:r>
              <a:rPr lang="ru-RU" sz="2000" dirty="0" err="1" smtClean="0"/>
              <a:t>Цинь</a:t>
            </a:r>
            <a:r>
              <a:rPr lang="ru-RU" sz="2000" dirty="0" smtClean="0"/>
              <a:t> (1644 – 1911 гг.) гамму красок, использовавшихся для росписи фарфора, обогатили новые цвета. Изделия этого периода называют </a:t>
            </a:r>
            <a:r>
              <a:rPr lang="ru-RU" sz="2000" b="1" dirty="0" err="1" smtClean="0"/>
              <a:t>пятицветным</a:t>
            </a:r>
            <a:r>
              <a:rPr lang="ru-RU" sz="2000" b="1" dirty="0" smtClean="0"/>
              <a:t> фарфором.</a:t>
            </a:r>
            <a:r>
              <a:rPr lang="ru-RU" sz="2000" dirty="0" smtClean="0"/>
              <a:t> Художники знаменитых мастерских, используя для </a:t>
            </a:r>
            <a:r>
              <a:rPr lang="ru-RU" sz="2000" dirty="0" err="1" smtClean="0"/>
              <a:t>подглазурной</a:t>
            </a:r>
            <a:r>
              <a:rPr lang="ru-RU" sz="2000" dirty="0" smtClean="0"/>
              <a:t> росписи различные красители, создавали изящные произведения искусства с узорами в виде цветов или драконов, пейзажами, изображениями богов или жанровых сцен. Сегодня </a:t>
            </a:r>
            <a:r>
              <a:rPr lang="ru-RU" sz="2000" dirty="0" err="1" smtClean="0"/>
              <a:t>пятицветный</a:t>
            </a:r>
            <a:r>
              <a:rPr lang="ru-RU" sz="2000" dirty="0" smtClean="0"/>
              <a:t> фарфор эпохи </a:t>
            </a:r>
            <a:r>
              <a:rPr lang="ru-RU" sz="2000" dirty="0" err="1" smtClean="0"/>
              <a:t>Цин</a:t>
            </a:r>
            <a:r>
              <a:rPr lang="ru-RU" sz="2000" dirty="0" smtClean="0"/>
              <a:t> имеет огромную популярность и широкое распространение – изделия в этом стиле можно увидеть практически в любом европейском музее, а также в большинстве частных коллекций.</a:t>
            </a:r>
            <a:endParaRPr lang="ru-RU" sz="2000" dirty="0"/>
          </a:p>
        </p:txBody>
      </p:sp>
      <p:pic>
        <p:nvPicPr>
          <p:cNvPr id="9218" name="Picture 2" descr="C:\Users\Home\Desktop\10e5791dd371.jpg"/>
          <p:cNvPicPr>
            <a:picLocks noGrp="1" noChangeAspect="1" noChangeArrowheads="1"/>
          </p:cNvPicPr>
          <p:nvPr>
            <p:ph idx="1"/>
          </p:nvPr>
        </p:nvPicPr>
        <p:blipFill>
          <a:blip r:embed="rId2"/>
          <a:srcRect/>
          <a:stretch>
            <a:fillRect/>
          </a:stretch>
        </p:blipFill>
        <p:spPr bwMode="auto">
          <a:xfrm>
            <a:off x="4643438" y="642918"/>
            <a:ext cx="4265485" cy="46434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1857364"/>
            <a:ext cx="2143140" cy="2286016"/>
          </a:xfrm>
        </p:spPr>
        <p:txBody>
          <a:bodyPr>
            <a:normAutofit/>
          </a:bodyPr>
          <a:lstStyle/>
          <a:p>
            <a:endParaRPr lang="ru-RU" dirty="0"/>
          </a:p>
        </p:txBody>
      </p:sp>
      <p:pic>
        <p:nvPicPr>
          <p:cNvPr id="10244" name="Picture 4" descr="C:\Users\Home\Desktop\95af55c964bd.jpg"/>
          <p:cNvPicPr>
            <a:picLocks noGrp="1" noChangeAspect="1" noChangeArrowheads="1"/>
          </p:cNvPicPr>
          <p:nvPr>
            <p:ph idx="1"/>
          </p:nvPr>
        </p:nvPicPr>
        <p:blipFill>
          <a:blip r:embed="rId2"/>
          <a:srcRect/>
          <a:stretch>
            <a:fillRect/>
          </a:stretch>
        </p:blipFill>
        <p:spPr bwMode="auto">
          <a:xfrm>
            <a:off x="1000100" y="714356"/>
            <a:ext cx="5357850" cy="56927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828916" cy="5511816"/>
          </a:xfrm>
        </p:spPr>
        <p:txBody>
          <a:bodyPr>
            <a:noAutofit/>
          </a:bodyPr>
          <a:lstStyle/>
          <a:p>
            <a:pPr algn="l"/>
            <a:r>
              <a:rPr lang="ru-RU" sz="2000" b="1" dirty="0" smtClean="0"/>
              <a:t>Разноцветная </a:t>
            </a:r>
            <a:r>
              <a:rPr lang="ru-RU" sz="2000" b="1" dirty="0" err="1" smtClean="0"/>
              <a:t>роспись.</a:t>
            </a:r>
            <a:r>
              <a:rPr lang="ru-RU" sz="2000" dirty="0" err="1" smtClean="0"/>
              <a:t>В</a:t>
            </a:r>
            <a:r>
              <a:rPr lang="ru-RU" sz="2000" dirty="0" smtClean="0"/>
              <a:t> середине 16 века распространенным методом росписи фарфоровой посуды стала техника </a:t>
            </a:r>
            <a:r>
              <a:rPr lang="ru-RU" sz="2000" dirty="0" err="1" smtClean="0"/>
              <a:t>Доу</a:t>
            </a:r>
            <a:r>
              <a:rPr lang="ru-RU" sz="2000" dirty="0" smtClean="0"/>
              <a:t> </a:t>
            </a:r>
            <a:r>
              <a:rPr lang="ru-RU" sz="2000" dirty="0" err="1" smtClean="0"/>
              <a:t>Цай</a:t>
            </a:r>
            <a:r>
              <a:rPr lang="ru-RU" sz="2000" dirty="0" smtClean="0"/>
              <a:t> (кит. «Соперничающие краски») — сочетание </a:t>
            </a:r>
            <a:r>
              <a:rPr lang="ru-RU" sz="2000" dirty="0" err="1" smtClean="0"/>
              <a:t>подглазурного</a:t>
            </a:r>
            <a:r>
              <a:rPr lang="ru-RU" sz="2000" dirty="0" smtClean="0"/>
              <a:t> кобальта с контрастными эмалевыми красками. Еще одной разновидностью являлась разноцветная роспись китайской чайной посуды.</a:t>
            </a:r>
            <a:endParaRPr lang="ru-RU" sz="2000" dirty="0"/>
          </a:p>
        </p:txBody>
      </p:sp>
      <p:pic>
        <p:nvPicPr>
          <p:cNvPr id="4" name="Picture 5" descr="C:\Users\Home\Desktop\450px-DAR_pot_-_IMG_8673.JPG"/>
          <p:cNvPicPr>
            <a:picLocks noGrp="1" noChangeAspect="1" noChangeArrowheads="1"/>
          </p:cNvPicPr>
          <p:nvPr>
            <p:ph idx="1"/>
          </p:nvPr>
        </p:nvPicPr>
        <p:blipFill>
          <a:blip r:embed="rId2"/>
          <a:srcRect/>
          <a:stretch>
            <a:fillRect/>
          </a:stretch>
        </p:blipFill>
        <p:spPr bwMode="auto">
          <a:xfrm>
            <a:off x="5000628" y="0"/>
            <a:ext cx="3679038" cy="4429131"/>
          </a:xfrm>
          <a:prstGeom prst="rect">
            <a:avLst/>
          </a:prstGeom>
          <a:noFill/>
        </p:spPr>
      </p:pic>
      <p:pic>
        <p:nvPicPr>
          <p:cNvPr id="19458" name="Picture 2" descr="chashakontrastrospis"/>
          <p:cNvPicPr>
            <a:picLocks noChangeAspect="1" noChangeArrowheads="1"/>
          </p:cNvPicPr>
          <p:nvPr/>
        </p:nvPicPr>
        <p:blipFill>
          <a:blip r:embed="rId3"/>
          <a:srcRect/>
          <a:stretch>
            <a:fillRect/>
          </a:stretch>
        </p:blipFill>
        <p:spPr bwMode="auto">
          <a:xfrm>
            <a:off x="3428992" y="4357694"/>
            <a:ext cx="4448213" cy="25003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3043230" cy="5572164"/>
          </a:xfrm>
        </p:spPr>
        <p:txBody>
          <a:bodyPr>
            <a:noAutofit/>
          </a:bodyPr>
          <a:lstStyle/>
          <a:p>
            <a:pPr algn="l"/>
            <a:r>
              <a:rPr lang="ru-RU" sz="2000" b="1" dirty="0" smtClean="0"/>
              <a:t>«Цветовые» семейства фарфора</a:t>
            </a:r>
            <a:r>
              <a:rPr lang="ru-RU" sz="2000" dirty="0" smtClean="0"/>
              <a:t> получили свои названия у европейских коллекционеров в соответствии с цветом преобладающей в их гамме  краски. Для росписи этого фарфора использовались красители на основе железа, меди и марганца. Наибольшее распространение в Европе и Северной Америке имеют изделия </a:t>
            </a:r>
            <a:r>
              <a:rPr lang="ru-RU" sz="2000" i="1" dirty="0" err="1" smtClean="0"/>
              <a:t>розового</a:t>
            </a:r>
            <a:r>
              <a:rPr lang="ru-RU" sz="2000" i="1" dirty="0" smtClean="0"/>
              <a:t> семейства</a:t>
            </a:r>
            <a:r>
              <a:rPr lang="ru-RU" sz="2000" dirty="0" smtClean="0"/>
              <a:t>, которые в свое время пользовались бешеной популярностью и в огромном количестве экспортировались из Китая. </a:t>
            </a:r>
            <a:endParaRPr lang="ru-RU" sz="2000" dirty="0"/>
          </a:p>
        </p:txBody>
      </p:sp>
      <p:pic>
        <p:nvPicPr>
          <p:cNvPr id="11266" name="Picture 2" descr="C:\Users\Home\Desktop\450px-Vase_with_Nine_Peach_Design,_Chinese_-_Indianapolis_Museum_of_Art_-_DSC00779.JPG"/>
          <p:cNvPicPr>
            <a:picLocks noGrp="1" noChangeAspect="1" noChangeArrowheads="1"/>
          </p:cNvPicPr>
          <p:nvPr>
            <p:ph idx="1"/>
          </p:nvPr>
        </p:nvPicPr>
        <p:blipFill>
          <a:blip r:embed="rId2"/>
          <a:srcRect/>
          <a:stretch>
            <a:fillRect/>
          </a:stretch>
        </p:blipFill>
        <p:spPr bwMode="auto">
          <a:xfrm>
            <a:off x="4071934" y="285728"/>
            <a:ext cx="4604753" cy="613967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043494" cy="1296974"/>
          </a:xfrm>
        </p:spPr>
        <p:txBody>
          <a:bodyPr/>
          <a:lstStyle/>
          <a:p>
            <a:endParaRPr lang="ru-RU" dirty="0"/>
          </a:p>
        </p:txBody>
      </p:sp>
      <p:pic>
        <p:nvPicPr>
          <p:cNvPr id="12291" name="Picture 3" descr="C:\Users\Home\Desktop\593.970x0.JPG"/>
          <p:cNvPicPr>
            <a:picLocks noGrp="1" noChangeAspect="1" noChangeArrowheads="1"/>
          </p:cNvPicPr>
          <p:nvPr>
            <p:ph idx="1"/>
          </p:nvPr>
        </p:nvPicPr>
        <p:blipFill>
          <a:blip r:embed="rId2"/>
          <a:srcRect/>
          <a:stretch>
            <a:fillRect/>
          </a:stretch>
        </p:blipFill>
        <p:spPr bwMode="auto">
          <a:xfrm>
            <a:off x="0" y="214290"/>
            <a:ext cx="5598606" cy="4071966"/>
          </a:xfrm>
          <a:prstGeom prst="rect">
            <a:avLst/>
          </a:prstGeom>
          <a:noFill/>
        </p:spPr>
      </p:pic>
      <p:pic>
        <p:nvPicPr>
          <p:cNvPr id="12292" name="Picture 4" descr="C:\Users\Home\Desktop\8758.jpg"/>
          <p:cNvPicPr>
            <a:picLocks noChangeAspect="1" noChangeArrowheads="1"/>
          </p:cNvPicPr>
          <p:nvPr/>
        </p:nvPicPr>
        <p:blipFill>
          <a:blip r:embed="rId3" cstate="print"/>
          <a:srcRect/>
          <a:stretch>
            <a:fillRect/>
          </a:stretch>
        </p:blipFill>
        <p:spPr bwMode="auto">
          <a:xfrm>
            <a:off x="4409753" y="2682863"/>
            <a:ext cx="4734247" cy="417513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Autofit/>
          </a:bodyPr>
          <a:lstStyle/>
          <a:p>
            <a:pPr algn="l"/>
            <a:r>
              <a:rPr lang="ru-RU" sz="2000" dirty="0" smtClean="0"/>
              <a:t>Фарфор желтого, </a:t>
            </a:r>
            <a:r>
              <a:rPr lang="ru-RU" sz="2000" dirty="0" err="1" smtClean="0"/>
              <a:t>голубого</a:t>
            </a:r>
            <a:r>
              <a:rPr lang="ru-RU" sz="2000" dirty="0" smtClean="0"/>
              <a:t>, зеленого и черного семейств менее распространен за границами Китая, но имеет тем большую коллекционную значимость и нередко становится гордостью музейных собраний.</a:t>
            </a:r>
            <a:endParaRPr lang="ru-RU" sz="2000" dirty="0"/>
          </a:p>
        </p:txBody>
      </p:sp>
      <p:pic>
        <p:nvPicPr>
          <p:cNvPr id="13314" name="Picture 2" descr="C:\Users\Home\Desktop\726px-Coupe_Jaune_impérial_Musée_Guimet_2418.jpg"/>
          <p:cNvPicPr>
            <a:picLocks noGrp="1" noChangeAspect="1" noChangeArrowheads="1"/>
          </p:cNvPicPr>
          <p:nvPr>
            <p:ph idx="1"/>
          </p:nvPr>
        </p:nvPicPr>
        <p:blipFill>
          <a:blip r:embed="rId2"/>
          <a:stretch>
            <a:fillRect/>
          </a:stretch>
        </p:blipFill>
        <p:spPr bwMode="auto">
          <a:xfrm>
            <a:off x="1916390" y="1935163"/>
            <a:ext cx="5311219" cy="43894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2132" y="274638"/>
            <a:ext cx="3000396" cy="1368412"/>
          </a:xfrm>
        </p:spPr>
        <p:txBody>
          <a:bodyPr/>
          <a:lstStyle/>
          <a:p>
            <a:endParaRPr lang="ru-RU" dirty="0"/>
          </a:p>
        </p:txBody>
      </p:sp>
      <p:pic>
        <p:nvPicPr>
          <p:cNvPr id="14338" name="Picture 2" descr="C:\Users\Home\Desktop\576px-Istanbul.Topkapi019_focus.png"/>
          <p:cNvPicPr>
            <a:picLocks noGrp="1" noChangeAspect="1" noChangeArrowheads="1"/>
          </p:cNvPicPr>
          <p:nvPr>
            <p:ph idx="1"/>
          </p:nvPr>
        </p:nvPicPr>
        <p:blipFill>
          <a:blip r:embed="rId2"/>
          <a:srcRect/>
          <a:stretch>
            <a:fillRect/>
          </a:stretch>
        </p:blipFill>
        <p:spPr bwMode="auto">
          <a:xfrm>
            <a:off x="0" y="2332037"/>
            <a:ext cx="4344924" cy="4525963"/>
          </a:xfrm>
          <a:prstGeom prst="rect">
            <a:avLst/>
          </a:prstGeom>
          <a:noFill/>
        </p:spPr>
      </p:pic>
      <p:pic>
        <p:nvPicPr>
          <p:cNvPr id="14339" name="Picture 3" descr="C:\Users\Home\Desktop\Ming_Dynasty_porcelain_ding_vessel,_Xuande_Reign_Period.JPG"/>
          <p:cNvPicPr>
            <a:picLocks noChangeAspect="1" noChangeArrowheads="1"/>
          </p:cNvPicPr>
          <p:nvPr/>
        </p:nvPicPr>
        <p:blipFill>
          <a:blip r:embed="rId3"/>
          <a:srcRect/>
          <a:stretch>
            <a:fillRect/>
          </a:stretch>
        </p:blipFill>
        <p:spPr bwMode="auto">
          <a:xfrm>
            <a:off x="3657600" y="0"/>
            <a:ext cx="5486400" cy="3657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329114" cy="1143000"/>
          </a:xfrm>
        </p:spPr>
        <p:txBody>
          <a:bodyPr/>
          <a:lstStyle/>
          <a:p>
            <a:endParaRPr lang="ru-RU" dirty="0"/>
          </a:p>
        </p:txBody>
      </p:sp>
      <p:pic>
        <p:nvPicPr>
          <p:cNvPr id="15362" name="Picture 2" descr="C:\Users\Home\Desktop\649px-Dish_from_China,_Qing_dynasty,_porcelain_with_glaze_and_enamel,_Honolulu_Academy_of_Arts.JPG"/>
          <p:cNvPicPr>
            <a:picLocks noGrp="1" noChangeAspect="1" noChangeArrowheads="1"/>
          </p:cNvPicPr>
          <p:nvPr>
            <p:ph idx="1"/>
          </p:nvPr>
        </p:nvPicPr>
        <p:blipFill>
          <a:blip r:embed="rId2"/>
          <a:srcRect/>
          <a:stretch>
            <a:fillRect/>
          </a:stretch>
        </p:blipFill>
        <p:spPr bwMode="auto">
          <a:xfrm>
            <a:off x="0" y="214290"/>
            <a:ext cx="4895583" cy="4525963"/>
          </a:xfrm>
          <a:prstGeom prst="rect">
            <a:avLst/>
          </a:prstGeom>
          <a:noFill/>
        </p:spPr>
      </p:pic>
      <p:pic>
        <p:nvPicPr>
          <p:cNvPr id="15363" name="Picture 3" descr="C:\Users\Home\Desktop\400px-Liao_porcelain_4.JPG"/>
          <p:cNvPicPr>
            <a:picLocks noChangeAspect="1" noChangeArrowheads="1"/>
          </p:cNvPicPr>
          <p:nvPr/>
        </p:nvPicPr>
        <p:blipFill>
          <a:blip r:embed="rId3"/>
          <a:srcRect/>
          <a:stretch>
            <a:fillRect/>
          </a:stretch>
        </p:blipFill>
        <p:spPr bwMode="auto">
          <a:xfrm>
            <a:off x="5048248" y="714356"/>
            <a:ext cx="3952876" cy="592931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7760"/>
            <a:ext cx="8229600" cy="1785950"/>
          </a:xfrm>
        </p:spPr>
        <p:txBody>
          <a:bodyPr>
            <a:normAutofit fontScale="90000"/>
          </a:bodyPr>
          <a:lstStyle/>
          <a:p>
            <a:pPr algn="l"/>
            <a:r>
              <a:rPr lang="ru-RU" sz="2000" b="1" dirty="0" smtClean="0"/>
              <a:t>А история его начала еще во 2-м тысячелетии до нашей эры.</a:t>
            </a:r>
            <a:r>
              <a:rPr lang="ru-RU" sz="2000" dirty="0" smtClean="0"/>
              <a:t> Но потребовалось пройти еще полутора тысячам лет, чтобы уровень развития технологии позволил бы перейти к изготовлению фарфоровых изделий в массовом количестве. Именно тогда, в 6-7 веках, китайцы, наконец, научились получать фарфор, отличавшийся белоснежным видом и тонким черепком.</a:t>
            </a:r>
            <a:endParaRPr lang="ru-RU" dirty="0"/>
          </a:p>
        </p:txBody>
      </p:sp>
      <p:pic>
        <p:nvPicPr>
          <p:cNvPr id="4" name="Содержимое 3" descr="наказание-за-разглашение-в-китае"/>
          <p:cNvPicPr>
            <a:picLocks noGrp="1"/>
          </p:cNvPicPr>
          <p:nvPr>
            <p:ph idx="1"/>
          </p:nvPr>
        </p:nvPicPr>
        <p:blipFill>
          <a:blip r:embed="rId2"/>
          <a:srcRect/>
          <a:stretch>
            <a:fillRect/>
          </a:stretch>
        </p:blipFill>
        <p:spPr bwMode="auto">
          <a:xfrm>
            <a:off x="785786" y="285728"/>
            <a:ext cx="7505630" cy="4525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74638"/>
            <a:ext cx="6072230" cy="1143000"/>
          </a:xfrm>
        </p:spPr>
        <p:txBody>
          <a:bodyPr/>
          <a:lstStyle/>
          <a:p>
            <a:endParaRPr lang="ru-RU" dirty="0"/>
          </a:p>
        </p:txBody>
      </p:sp>
      <p:pic>
        <p:nvPicPr>
          <p:cNvPr id="16386" name="Picture 2" descr="C:\Users\Home\Desktop\1911732693.jpg"/>
          <p:cNvPicPr>
            <a:picLocks noGrp="1" noChangeAspect="1" noChangeArrowheads="1"/>
          </p:cNvPicPr>
          <p:nvPr>
            <p:ph idx="1"/>
          </p:nvPr>
        </p:nvPicPr>
        <p:blipFill>
          <a:blip r:embed="rId2"/>
          <a:srcRect/>
          <a:stretch>
            <a:fillRect/>
          </a:stretch>
        </p:blipFill>
        <p:spPr bwMode="auto">
          <a:xfrm>
            <a:off x="500704" y="285728"/>
            <a:ext cx="8351722" cy="55721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descr="C:\Users\Home\Desktop\кутани-1970 г.jpg"/>
          <p:cNvPicPr>
            <a:picLocks noGrp="1" noChangeAspect="1" noChangeArrowheads="1"/>
          </p:cNvPicPr>
          <p:nvPr>
            <p:ph idx="1"/>
          </p:nvPr>
        </p:nvPicPr>
        <p:blipFill>
          <a:blip r:embed="rId2"/>
          <a:srcRect/>
          <a:stretch>
            <a:fillRect/>
          </a:stretch>
        </p:blipFill>
        <p:spPr bwMode="auto">
          <a:xfrm>
            <a:off x="0" y="0"/>
            <a:ext cx="5364104" cy="4525963"/>
          </a:xfrm>
          <a:prstGeom prst="rect">
            <a:avLst/>
          </a:prstGeom>
          <a:noFill/>
        </p:spPr>
      </p:pic>
      <p:pic>
        <p:nvPicPr>
          <p:cNvPr id="17411" name="Picture 3" descr="C:\Users\Home\Desktop\es2117038.jpg"/>
          <p:cNvPicPr>
            <a:picLocks noChangeAspect="1" noChangeArrowheads="1"/>
          </p:cNvPicPr>
          <p:nvPr/>
        </p:nvPicPr>
        <p:blipFill>
          <a:blip r:embed="rId3"/>
          <a:srcRect/>
          <a:stretch>
            <a:fillRect/>
          </a:stretch>
        </p:blipFill>
        <p:spPr bwMode="auto">
          <a:xfrm>
            <a:off x="5357818" y="285728"/>
            <a:ext cx="3525422" cy="633983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00174"/>
            <a:ext cx="4829180" cy="346914"/>
          </a:xfrm>
        </p:spPr>
        <p:txBody>
          <a:bodyPr>
            <a:normAutofit fontScale="90000"/>
          </a:bodyPr>
          <a:lstStyle/>
          <a:p>
            <a:endParaRPr lang="ru-RU" dirty="0"/>
          </a:p>
        </p:txBody>
      </p:sp>
      <p:pic>
        <p:nvPicPr>
          <p:cNvPr id="1026" name="Picture 2" descr="C:\Users\Home\Desktop\тяньму3.jpg"/>
          <p:cNvPicPr>
            <a:picLocks noGrp="1" noChangeAspect="1" noChangeArrowheads="1"/>
          </p:cNvPicPr>
          <p:nvPr>
            <p:ph idx="1"/>
          </p:nvPr>
        </p:nvPicPr>
        <p:blipFill>
          <a:blip r:embed="rId2"/>
          <a:srcRect/>
          <a:stretch>
            <a:fillRect/>
          </a:stretch>
        </p:blipFill>
        <p:spPr bwMode="auto">
          <a:xfrm>
            <a:off x="214282" y="0"/>
            <a:ext cx="5286380" cy="3527006"/>
          </a:xfrm>
          <a:prstGeom prst="rect">
            <a:avLst/>
          </a:prstGeom>
          <a:noFill/>
        </p:spPr>
      </p:pic>
      <p:pic>
        <p:nvPicPr>
          <p:cNvPr id="1027" name="Picture 3" descr="C:\Users\Home\Desktop\черепаховый узор цзичжоуяо.jpg"/>
          <p:cNvPicPr>
            <a:picLocks noChangeAspect="1" noChangeArrowheads="1"/>
          </p:cNvPicPr>
          <p:nvPr/>
        </p:nvPicPr>
        <p:blipFill>
          <a:blip r:embed="rId3"/>
          <a:srcRect/>
          <a:stretch>
            <a:fillRect/>
          </a:stretch>
        </p:blipFill>
        <p:spPr bwMode="auto">
          <a:xfrm>
            <a:off x="4429092" y="2143116"/>
            <a:ext cx="4714908" cy="44925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1000108"/>
            <a:ext cx="6615130" cy="846980"/>
          </a:xfrm>
        </p:spPr>
        <p:txBody>
          <a:bodyPr/>
          <a:lstStyle/>
          <a:p>
            <a:endParaRPr lang="ru-RU" dirty="0"/>
          </a:p>
        </p:txBody>
      </p:sp>
      <p:pic>
        <p:nvPicPr>
          <p:cNvPr id="2050" name="Picture 2" descr="C:\Users\Home\Desktop\феникс аппликация.jpg"/>
          <p:cNvPicPr>
            <a:picLocks noGrp="1" noChangeAspect="1" noChangeArrowheads="1"/>
          </p:cNvPicPr>
          <p:nvPr>
            <p:ph idx="1"/>
          </p:nvPr>
        </p:nvPicPr>
        <p:blipFill>
          <a:blip r:embed="rId2"/>
          <a:srcRect/>
          <a:stretch>
            <a:fillRect/>
          </a:stretch>
        </p:blipFill>
        <p:spPr bwMode="auto">
          <a:xfrm>
            <a:off x="642910" y="928670"/>
            <a:ext cx="7788419" cy="531813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1214422"/>
            <a:ext cx="5286412" cy="632666"/>
          </a:xfrm>
        </p:spPr>
        <p:txBody>
          <a:bodyPr>
            <a:normAutofit fontScale="90000"/>
          </a:bodyPr>
          <a:lstStyle/>
          <a:p>
            <a:endParaRPr lang="ru-RU" dirty="0"/>
          </a:p>
        </p:txBody>
      </p:sp>
      <p:pic>
        <p:nvPicPr>
          <p:cNvPr id="4098" name="Picture 2" descr="C:\Users\Home\Desktop\черная глазурь древесный лист.jpeg"/>
          <p:cNvPicPr>
            <a:picLocks noGrp="1" noChangeAspect="1" noChangeArrowheads="1"/>
          </p:cNvPicPr>
          <p:nvPr>
            <p:ph idx="1"/>
          </p:nvPr>
        </p:nvPicPr>
        <p:blipFill>
          <a:blip r:embed="rId2"/>
          <a:srcRect/>
          <a:stretch>
            <a:fillRect/>
          </a:stretch>
        </p:blipFill>
        <p:spPr bwMode="auto">
          <a:xfrm>
            <a:off x="1285852" y="214290"/>
            <a:ext cx="6715172" cy="635798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3714744" cy="5000660"/>
          </a:xfrm>
        </p:spPr>
        <p:txBody>
          <a:bodyPr>
            <a:normAutofit/>
          </a:bodyPr>
          <a:lstStyle/>
          <a:p>
            <a:pPr algn="l"/>
            <a:r>
              <a:rPr lang="ru-RU" sz="2200" b="1" dirty="0" smtClean="0"/>
              <a:t>Фарфор с монохромной цветной </a:t>
            </a:r>
            <a:r>
              <a:rPr lang="ru-RU" sz="2200" b="1" dirty="0" err="1" smtClean="0"/>
              <a:t>глазурью.</a:t>
            </a:r>
            <a:r>
              <a:rPr lang="ru-RU" sz="2200" dirty="0" err="1" smtClean="0"/>
              <a:t>Большой</a:t>
            </a:r>
            <a:r>
              <a:rPr lang="ru-RU" sz="2200" dirty="0" smtClean="0"/>
              <a:t> популярностью пользовалась посуда с монохромной цветной глазурью, в которой в качестве  красящего пигмента  были медь, железо или золото ( «пламенеющая  глазурь» и глазурь «цвета бычьей крови»).</a:t>
            </a:r>
            <a:endParaRPr lang="ru-RU" dirty="0"/>
          </a:p>
        </p:txBody>
      </p:sp>
      <p:pic>
        <p:nvPicPr>
          <p:cNvPr id="18434" name="Picture 2" descr="C:\Users\Home\Desktop\488px-Bouteille_rouge_Musée_Guimet_2418.jpg"/>
          <p:cNvPicPr>
            <a:picLocks noGrp="1" noChangeAspect="1" noChangeArrowheads="1"/>
          </p:cNvPicPr>
          <p:nvPr>
            <p:ph idx="1"/>
          </p:nvPr>
        </p:nvPicPr>
        <p:blipFill>
          <a:blip r:embed="rId2"/>
          <a:srcRect/>
          <a:stretch>
            <a:fillRect/>
          </a:stretch>
        </p:blipFill>
        <p:spPr bwMode="auto">
          <a:xfrm>
            <a:off x="3857620" y="720188"/>
            <a:ext cx="4992088" cy="61378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2971792" cy="5572164"/>
          </a:xfrm>
        </p:spPr>
        <p:txBody>
          <a:bodyPr>
            <a:normAutofit/>
          </a:bodyPr>
          <a:lstStyle/>
          <a:p>
            <a:pPr algn="l"/>
            <a:r>
              <a:rPr lang="ru-RU" sz="2200" b="1" dirty="0" smtClean="0"/>
              <a:t>Прозрачный фарфор «</a:t>
            </a:r>
            <a:r>
              <a:rPr lang="ru-RU" sz="2200" b="1" dirty="0" err="1" smtClean="0"/>
              <a:t>Ботайцы</a:t>
            </a:r>
            <a:r>
              <a:rPr lang="ru-RU" sz="2200" b="1" dirty="0" smtClean="0"/>
              <a:t>».</a:t>
            </a:r>
            <a:r>
              <a:rPr lang="ru-RU" sz="2200" dirty="0" err="1" smtClean="0"/>
              <a:t>Ботайцы</a:t>
            </a:r>
            <a:r>
              <a:rPr lang="ru-RU" sz="2200" dirty="0" smtClean="0"/>
              <a:t> — тончайший, исключительно хрупкий белый фарфор.  Из-за сложности производства  в стиле «</a:t>
            </a:r>
            <a:r>
              <a:rPr lang="ru-RU" sz="2200" dirty="0" err="1" smtClean="0"/>
              <a:t>ботайцы</a:t>
            </a:r>
            <a:r>
              <a:rPr lang="ru-RU" sz="2200" dirty="0" smtClean="0"/>
              <a:t>» изготавливались маленькие предметы чайной посуды: чайные пиалы, сосуды для хранения чая, стаканы для кистей.</a:t>
            </a:r>
            <a:endParaRPr lang="ru-RU" dirty="0"/>
          </a:p>
        </p:txBody>
      </p:sp>
      <p:pic>
        <p:nvPicPr>
          <p:cNvPr id="20481" name="Picture 1" descr="C:\Users\Home\Desktop\Screenshot_9_19.jpg"/>
          <p:cNvPicPr>
            <a:picLocks noGrp="1" noChangeAspect="1" noChangeArrowheads="1"/>
          </p:cNvPicPr>
          <p:nvPr>
            <p:ph idx="1"/>
          </p:nvPr>
        </p:nvPicPr>
        <p:blipFill>
          <a:blip r:embed="rId2"/>
          <a:srcRect/>
          <a:stretch>
            <a:fillRect/>
          </a:stretch>
        </p:blipFill>
        <p:spPr bwMode="auto">
          <a:xfrm>
            <a:off x="3299260" y="1714488"/>
            <a:ext cx="5708160" cy="31432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357430"/>
            <a:ext cx="5400684" cy="1143000"/>
          </a:xfrm>
        </p:spPr>
        <p:txBody>
          <a:bodyPr/>
          <a:lstStyle/>
          <a:p>
            <a:endParaRPr lang="ru-RU" dirty="0"/>
          </a:p>
        </p:txBody>
      </p:sp>
      <p:pic>
        <p:nvPicPr>
          <p:cNvPr id="36866" name="Picture 2" descr="C:\Users\Home\Desktop\Kjellberg_riisipos-iso.jpg"/>
          <p:cNvPicPr>
            <a:picLocks noGrp="1" noChangeAspect="1" noChangeArrowheads="1"/>
          </p:cNvPicPr>
          <p:nvPr>
            <p:ph idx="1"/>
          </p:nvPr>
        </p:nvPicPr>
        <p:blipFill>
          <a:blip r:embed="rId2"/>
          <a:srcRect/>
          <a:stretch>
            <a:fillRect/>
          </a:stretch>
        </p:blipFill>
        <p:spPr bwMode="auto">
          <a:xfrm>
            <a:off x="572975" y="571480"/>
            <a:ext cx="7610027" cy="57150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571736" y="1417638"/>
            <a:ext cx="6115064" cy="368288"/>
          </a:xfrm>
        </p:spPr>
        <p:txBody>
          <a:bodyPr>
            <a:normAutofit fontScale="90000"/>
          </a:bodyPr>
          <a:lstStyle/>
          <a:p>
            <a:endParaRPr lang="ru-RU" dirty="0"/>
          </a:p>
        </p:txBody>
      </p:sp>
      <p:pic>
        <p:nvPicPr>
          <p:cNvPr id="37890" name="Picture 2" descr="C:\Users\Home\Desktop\translucentware-10c.jpg"/>
          <p:cNvPicPr>
            <a:picLocks noGrp="1" noChangeAspect="1" noChangeArrowheads="1"/>
          </p:cNvPicPr>
          <p:nvPr>
            <p:ph idx="1"/>
          </p:nvPr>
        </p:nvPicPr>
        <p:blipFill>
          <a:blip r:embed="rId2"/>
          <a:srcRect/>
          <a:stretch>
            <a:fillRect/>
          </a:stretch>
        </p:blipFill>
        <p:spPr bwMode="auto">
          <a:xfrm>
            <a:off x="357158" y="571480"/>
            <a:ext cx="8634138" cy="555468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1014" cy="1368412"/>
          </a:xfrm>
        </p:spPr>
        <p:txBody>
          <a:bodyPr/>
          <a:lstStyle/>
          <a:p>
            <a:r>
              <a:rPr lang="ru-RU" dirty="0" smtClean="0"/>
              <a:t>Спасибо за внимание</a:t>
            </a:r>
            <a:endParaRPr lang="ru-RU" dirty="0"/>
          </a:p>
        </p:txBody>
      </p:sp>
      <p:pic>
        <p:nvPicPr>
          <p:cNvPr id="1026" name="Picture 2" descr="C:\Users\Home\Desktop\Rare-Old-Chinese-Qing-Dynasty-font-b-porcelain-b-font-font-b-Santa-b-font-font.jpg"/>
          <p:cNvPicPr>
            <a:picLocks noGrp="1" noChangeAspect="1" noChangeArrowheads="1"/>
          </p:cNvPicPr>
          <p:nvPr>
            <p:ph idx="1"/>
          </p:nvPr>
        </p:nvPicPr>
        <p:blipFill>
          <a:blip r:embed="rId2"/>
          <a:srcRect/>
          <a:stretch>
            <a:fillRect/>
          </a:stretch>
        </p:blipFill>
        <p:spPr bwMode="auto">
          <a:xfrm>
            <a:off x="1142976" y="1643050"/>
            <a:ext cx="6424087" cy="48180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3786214" cy="2654296"/>
          </a:xfrm>
        </p:spPr>
        <p:txBody>
          <a:bodyPr>
            <a:noAutofit/>
          </a:bodyPr>
          <a:lstStyle/>
          <a:p>
            <a:pPr algn="l"/>
            <a:r>
              <a:rPr lang="ru-RU" sz="2400" dirty="0" smtClean="0"/>
              <a:t>Наиболее ранние фарфоровые изделия представляли собой элегантные вытянутые отполированные кувшины</a:t>
            </a:r>
            <a:r>
              <a:rPr lang="ru-RU" sz="4800" dirty="0" smtClean="0"/>
              <a:t> </a:t>
            </a:r>
            <a:endParaRPr lang="ru-RU" sz="4800" dirty="0"/>
          </a:p>
        </p:txBody>
      </p:sp>
      <p:pic>
        <p:nvPicPr>
          <p:cNvPr id="4" name="Содержимое 3" descr="kitajskij-kuvshin"/>
          <p:cNvPicPr>
            <a:picLocks noGrp="1"/>
          </p:cNvPicPr>
          <p:nvPr>
            <p:ph idx="1"/>
          </p:nvPr>
        </p:nvPicPr>
        <p:blipFill>
          <a:blip r:embed="rId2"/>
          <a:srcRect/>
          <a:stretch>
            <a:fillRect/>
          </a:stretch>
        </p:blipFill>
        <p:spPr bwMode="auto">
          <a:xfrm>
            <a:off x="4643438" y="428604"/>
            <a:ext cx="4268643" cy="602616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noAutofit/>
          </a:bodyPr>
          <a:lstStyle/>
          <a:p>
            <a:pPr algn="l"/>
            <a:r>
              <a:rPr lang="ru-RU" sz="2000" b="1" dirty="0" smtClean="0"/>
              <a:t>Фарфоровые изделия Китая</a:t>
            </a:r>
            <a:r>
              <a:rPr lang="ru-RU" sz="2000" dirty="0" smtClean="0"/>
              <a:t> чрезвычайно разнообразны по стилю, форме и цвету. Однако основополагающих тенденций в их художественном оформлении всего несколько: фарфор с зеленоватой глазурью (селадон), белый фарфор без росписи, традиционный бело-синий фарфор, трехцветный фарфор (</a:t>
            </a:r>
            <a:r>
              <a:rPr lang="ru-RU" sz="2000" dirty="0" err="1" smtClean="0"/>
              <a:t>санкай</a:t>
            </a:r>
            <a:r>
              <a:rPr lang="ru-RU" sz="2000" dirty="0" smtClean="0"/>
              <a:t>), </a:t>
            </a:r>
            <a:r>
              <a:rPr lang="ru-RU" sz="2000" dirty="0" err="1" smtClean="0"/>
              <a:t>пятицветный</a:t>
            </a:r>
            <a:r>
              <a:rPr lang="ru-RU" sz="2000" dirty="0" smtClean="0"/>
              <a:t> </a:t>
            </a:r>
            <a:r>
              <a:rPr lang="ru-RU" sz="2000" dirty="0" err="1" smtClean="0"/>
              <a:t>фарфор</a:t>
            </a:r>
            <a:r>
              <a:rPr lang="ru-RU" sz="2000" dirty="0" smtClean="0"/>
              <a:t> династии </a:t>
            </a:r>
            <a:r>
              <a:rPr lang="ru-RU" sz="2000" dirty="0" err="1" smtClean="0"/>
              <a:t>Цинь</a:t>
            </a:r>
            <a:r>
              <a:rPr lang="ru-RU" sz="2000" dirty="0" smtClean="0"/>
              <a:t>. Также нередко говорят о цветных фарфоровых семействах: </a:t>
            </a:r>
            <a:r>
              <a:rPr lang="ru-RU" sz="2000" dirty="0" err="1" smtClean="0"/>
              <a:t>розовом</a:t>
            </a:r>
            <a:r>
              <a:rPr lang="ru-RU" sz="2000" dirty="0" smtClean="0"/>
              <a:t>, зеленом, </a:t>
            </a:r>
            <a:r>
              <a:rPr lang="ru-RU" sz="2000" dirty="0" err="1" smtClean="0"/>
              <a:t>голубом</a:t>
            </a:r>
            <a:r>
              <a:rPr lang="ru-RU" sz="2000" dirty="0" smtClean="0"/>
              <a:t>, желтом, черном.</a:t>
            </a:r>
            <a:endParaRPr lang="ru-RU" sz="2000" dirty="0"/>
          </a:p>
        </p:txBody>
      </p:sp>
      <p:pic>
        <p:nvPicPr>
          <p:cNvPr id="1027" name="Picture 3" descr="C:\Users\Home\Desktop\450px-Qing_vase_p1070256.jpg"/>
          <p:cNvPicPr>
            <a:picLocks noGrp="1" noChangeAspect="1" noChangeArrowheads="1"/>
          </p:cNvPicPr>
          <p:nvPr>
            <p:ph idx="1"/>
          </p:nvPr>
        </p:nvPicPr>
        <p:blipFill>
          <a:blip r:embed="rId2"/>
          <a:stretch>
            <a:fillRect/>
          </a:stretch>
        </p:blipFill>
        <p:spPr bwMode="auto">
          <a:xfrm>
            <a:off x="5143504" y="1643050"/>
            <a:ext cx="3720706" cy="4960941"/>
          </a:xfrm>
          <a:prstGeom prst="rect">
            <a:avLst/>
          </a:prstGeom>
          <a:noFill/>
        </p:spPr>
      </p:pic>
      <p:pic>
        <p:nvPicPr>
          <p:cNvPr id="1028" name="Picture 4" descr="C:\Users\Home\Desktop\543px-Room_95_David_Vases_6747.JPG"/>
          <p:cNvPicPr>
            <a:picLocks noChangeAspect="1" noChangeArrowheads="1"/>
          </p:cNvPicPr>
          <p:nvPr/>
        </p:nvPicPr>
        <p:blipFill>
          <a:blip r:embed="rId3"/>
          <a:srcRect/>
          <a:stretch>
            <a:fillRect/>
          </a:stretch>
        </p:blipFill>
        <p:spPr bwMode="auto">
          <a:xfrm>
            <a:off x="642910" y="2214554"/>
            <a:ext cx="3950297" cy="43576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57364"/>
            <a:ext cx="3114668" cy="4714908"/>
          </a:xfrm>
        </p:spPr>
        <p:txBody>
          <a:bodyPr>
            <a:noAutofit/>
          </a:bodyPr>
          <a:lstStyle/>
          <a:p>
            <a:pPr algn="l"/>
            <a:r>
              <a:rPr lang="ru-RU" sz="2000" b="1" dirty="0" err="1" smtClean="0"/>
              <a:t>Цинцы</a:t>
            </a:r>
            <a:r>
              <a:rPr lang="ru-RU" sz="2000" b="1" dirty="0" smtClean="0"/>
              <a:t> </a:t>
            </a:r>
            <a:r>
              <a:rPr lang="ru-RU" sz="2000" dirty="0" smtClean="0"/>
              <a:t>(сине-зеленый), известный в Европе как </a:t>
            </a:r>
            <a:r>
              <a:rPr lang="ru-RU" sz="2000" b="1" dirty="0" smtClean="0"/>
              <a:t>селадон, </a:t>
            </a:r>
            <a:r>
              <a:rPr lang="ru-RU" sz="2000" dirty="0" smtClean="0"/>
              <a:t>появился в Китае очень давно. Селадон — это </a:t>
            </a:r>
            <a:r>
              <a:rPr lang="ru-RU" sz="2000" dirty="0" err="1" smtClean="0"/>
              <a:t>протофарфор</a:t>
            </a:r>
            <a:r>
              <a:rPr lang="ru-RU" sz="2000" dirty="0" smtClean="0"/>
              <a:t>, покрытый особой глазурью из глины, смешанной с древесной золой и железом . Цвет изделий варьируется от прозрачного голубовато-зеленого до насыщенного темно-зеленого. Изделия из селадона обычно одноцветные, не считая мягких тоновых переливов глазури. Они могут быть украшены рельефным декором. </a:t>
            </a:r>
            <a:endParaRPr lang="ru-RU" sz="2000" dirty="0"/>
          </a:p>
        </p:txBody>
      </p:sp>
      <p:pic>
        <p:nvPicPr>
          <p:cNvPr id="2050" name="Picture 2" descr="C:\Users\Home\Desktop\800px-FFM-SeladonTopf02.JPG"/>
          <p:cNvPicPr>
            <a:picLocks noGrp="1" noChangeAspect="1" noChangeArrowheads="1"/>
          </p:cNvPicPr>
          <p:nvPr>
            <p:ph idx="1"/>
          </p:nvPr>
        </p:nvPicPr>
        <p:blipFill>
          <a:blip r:embed="rId2"/>
          <a:stretch>
            <a:fillRect/>
          </a:stretch>
        </p:blipFill>
        <p:spPr bwMode="auto">
          <a:xfrm>
            <a:off x="3643306" y="2071678"/>
            <a:ext cx="5286380" cy="438943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txBody>
          <a:bodyPr>
            <a:noAutofit/>
          </a:bodyPr>
          <a:lstStyle/>
          <a:p>
            <a:pPr algn="l"/>
            <a:r>
              <a:rPr lang="ru-RU" sz="1800" b="1" dirty="0" smtClean="0"/>
              <a:t>Белый фарфор</a:t>
            </a:r>
            <a:r>
              <a:rPr lang="ru-RU" sz="1800" dirty="0" smtClean="0"/>
              <a:t> </a:t>
            </a:r>
            <a:r>
              <a:rPr lang="ru-RU" sz="1800" b="1" dirty="0" smtClean="0"/>
              <a:t>без росписи</a:t>
            </a:r>
            <a:r>
              <a:rPr lang="ru-RU" sz="1800" dirty="0" smtClean="0"/>
              <a:t> является старейшим</a:t>
            </a:r>
            <a:br>
              <a:rPr lang="ru-RU" sz="1800" dirty="0" smtClean="0"/>
            </a:br>
            <a:r>
              <a:rPr lang="ru-RU" sz="1800" dirty="0" smtClean="0"/>
              <a:t>из видов фарфора в строгом понимании этого слова.  Одна из разновидностей такого фарфора — </a:t>
            </a:r>
            <a:r>
              <a:rPr lang="ru-RU" sz="1800" i="1" dirty="0" err="1" smtClean="0"/>
              <a:t>цинь-бай</a:t>
            </a:r>
            <a:r>
              <a:rPr lang="ru-RU" sz="1800" dirty="0" smtClean="0"/>
              <a:t> ( дословно: </a:t>
            </a:r>
            <a:r>
              <a:rPr lang="ru-RU" sz="1800" dirty="0" err="1" smtClean="0"/>
              <a:t>чистый-белый</a:t>
            </a:r>
            <a:r>
              <a:rPr lang="ru-RU" sz="1800" dirty="0" smtClean="0"/>
              <a:t>). </a:t>
            </a:r>
            <a:r>
              <a:rPr lang="ru-RU" sz="1800" dirty="0" err="1" smtClean="0"/>
              <a:t>Цинь-бай</a:t>
            </a:r>
            <a:r>
              <a:rPr lang="ru-RU" sz="1800" dirty="0" smtClean="0"/>
              <a:t> иногда украшали зеленоватой или </a:t>
            </a:r>
            <a:r>
              <a:rPr lang="ru-RU" sz="1800" dirty="0" err="1" smtClean="0"/>
              <a:t>голубой</a:t>
            </a:r>
            <a:r>
              <a:rPr lang="ru-RU" sz="1800" dirty="0" smtClean="0"/>
              <a:t> глазурью, лепным декором или инкрустацией, в том числе из драгоценных металлов. Отдельную группу </a:t>
            </a:r>
            <a:r>
              <a:rPr lang="ru-RU" sz="1800" dirty="0" err="1" smtClean="0"/>
              <a:t>нерасписанного</a:t>
            </a:r>
            <a:r>
              <a:rPr lang="ru-RU" sz="1800" dirty="0" smtClean="0"/>
              <a:t> фарфора составляют изделия из городе </a:t>
            </a:r>
            <a:r>
              <a:rPr lang="ru-RU" sz="1800" i="1" dirty="0" err="1" smtClean="0"/>
              <a:t>Дэхуа</a:t>
            </a:r>
            <a:r>
              <a:rPr lang="ru-RU" sz="1800" b="1" dirty="0" smtClean="0"/>
              <a:t>.</a:t>
            </a:r>
            <a:r>
              <a:rPr lang="ru-RU" sz="1800" dirty="0" smtClean="0"/>
              <a:t> Фарфор этого типа отличался чистым цветом снятых сливок или слоновой кости. Поэты называли его «сверкающей жемчужиной фарфора». </a:t>
            </a:r>
            <a:endParaRPr lang="ru-RU" sz="1800" dirty="0"/>
          </a:p>
        </p:txBody>
      </p:sp>
      <p:pic>
        <p:nvPicPr>
          <p:cNvPr id="3" name="Picture 2" descr="C:\Users\Home\Desktop\dingyao cup gugun collection.jpg"/>
          <p:cNvPicPr>
            <a:picLocks noGrp="1" noChangeAspect="1" noChangeArrowheads="1"/>
          </p:cNvPicPr>
          <p:nvPr>
            <p:ph idx="1"/>
          </p:nvPr>
        </p:nvPicPr>
        <p:blipFill>
          <a:blip r:embed="rId2"/>
          <a:srcRect/>
          <a:stretch>
            <a:fillRect/>
          </a:stretch>
        </p:blipFill>
        <p:spPr bwMode="auto">
          <a:xfrm>
            <a:off x="1571604" y="2143116"/>
            <a:ext cx="7286644" cy="44325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Home\Desktop\758px-Chinese_coupe,_Ming_dynasty,_porcelain_with_glaze,_HAA.JPG"/>
          <p:cNvPicPr>
            <a:picLocks noGrp="1" noChangeAspect="1" noChangeArrowheads="1"/>
          </p:cNvPicPr>
          <p:nvPr>
            <p:ph idx="1"/>
          </p:nvPr>
        </p:nvPicPr>
        <p:blipFill>
          <a:blip r:embed="rId2"/>
          <a:srcRect/>
          <a:stretch>
            <a:fillRect/>
          </a:stretch>
        </p:blipFill>
        <p:spPr bwMode="auto">
          <a:xfrm>
            <a:off x="214282" y="214290"/>
            <a:ext cx="5715008" cy="4668839"/>
          </a:xfrm>
          <a:prstGeom prst="rect">
            <a:avLst/>
          </a:prstGeom>
          <a:noFill/>
        </p:spPr>
      </p:pic>
      <p:pic>
        <p:nvPicPr>
          <p:cNvPr id="5123" name="Picture 3" descr="C:\Users\Home\Desktop\276px-Chinese_vase,_Ming_dynasty,_porcelain_with_celadon_glaze,_HAA.JPG"/>
          <p:cNvPicPr>
            <a:picLocks noChangeAspect="1" noChangeArrowheads="1"/>
          </p:cNvPicPr>
          <p:nvPr/>
        </p:nvPicPr>
        <p:blipFill>
          <a:blip r:embed="rId3"/>
          <a:srcRect/>
          <a:stretch>
            <a:fillRect/>
          </a:stretch>
        </p:blipFill>
        <p:spPr bwMode="auto">
          <a:xfrm>
            <a:off x="5643570" y="214290"/>
            <a:ext cx="3143272" cy="62555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3000396" cy="5643602"/>
          </a:xfrm>
        </p:spPr>
        <p:txBody>
          <a:bodyPr>
            <a:normAutofit/>
          </a:bodyPr>
          <a:lstStyle/>
          <a:p>
            <a:pPr algn="l"/>
            <a:r>
              <a:rPr lang="ru-RU" sz="2200" b="1" dirty="0" smtClean="0"/>
              <a:t>Бело-синий фарфор</a:t>
            </a:r>
            <a:r>
              <a:rPr lang="ru-RU" sz="2200" dirty="0" smtClean="0"/>
              <a:t> –  самый распространенный вид китайского фарфора. Его производство началось в 12 веке. В 17 столетии первые изделия с синей росписью по белому фону были доставлены в Европу из Китая с торговыми кораблями  и, восхитив европейцев своей красотой, принесли продавцам баснословную прибыль</a:t>
            </a:r>
            <a:endParaRPr lang="ru-RU" dirty="0"/>
          </a:p>
        </p:txBody>
      </p:sp>
      <p:pic>
        <p:nvPicPr>
          <p:cNvPr id="4099" name="Picture 3" descr="C:\Users\Home\Desktop\488px-Chinese_wine_ewer,_Ming_dynasty,_early_15th_century,_porcelain_with_glaze,_Honolulu_Academy_of_Arts.JPG"/>
          <p:cNvPicPr>
            <a:picLocks noGrp="1" noChangeAspect="1" noChangeArrowheads="1"/>
          </p:cNvPicPr>
          <p:nvPr>
            <p:ph idx="1"/>
          </p:nvPr>
        </p:nvPicPr>
        <p:blipFill>
          <a:blip r:embed="rId2"/>
          <a:srcRect/>
          <a:stretch>
            <a:fillRect/>
          </a:stretch>
        </p:blipFill>
        <p:spPr bwMode="auto">
          <a:xfrm>
            <a:off x="3903972" y="571480"/>
            <a:ext cx="4706336" cy="578647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74638"/>
            <a:ext cx="5614998" cy="439718"/>
          </a:xfrm>
        </p:spPr>
        <p:txBody>
          <a:bodyPr>
            <a:normAutofit fontScale="90000"/>
          </a:bodyPr>
          <a:lstStyle/>
          <a:p>
            <a:endParaRPr lang="ru-RU" dirty="0"/>
          </a:p>
        </p:txBody>
      </p:sp>
      <p:pic>
        <p:nvPicPr>
          <p:cNvPr id="6146" name="Picture 2" descr="C:\Users\Home\Desktop\N-749-1g.jpg"/>
          <p:cNvPicPr>
            <a:picLocks noGrp="1" noChangeAspect="1" noChangeArrowheads="1"/>
          </p:cNvPicPr>
          <p:nvPr>
            <p:ph idx="1"/>
          </p:nvPr>
        </p:nvPicPr>
        <p:blipFill>
          <a:blip r:embed="rId2"/>
          <a:srcRect/>
          <a:stretch>
            <a:fillRect/>
          </a:stretch>
        </p:blipFill>
        <p:spPr bwMode="auto">
          <a:xfrm>
            <a:off x="285720" y="357166"/>
            <a:ext cx="2643206" cy="6343695"/>
          </a:xfrm>
          <a:prstGeom prst="rect">
            <a:avLst/>
          </a:prstGeom>
          <a:noFill/>
        </p:spPr>
      </p:pic>
      <p:pic>
        <p:nvPicPr>
          <p:cNvPr id="6147" name="Picture 3" descr="C:\Users\Home\Desktop\i-1160.jpg"/>
          <p:cNvPicPr>
            <a:picLocks noChangeAspect="1" noChangeArrowheads="1"/>
          </p:cNvPicPr>
          <p:nvPr/>
        </p:nvPicPr>
        <p:blipFill>
          <a:blip r:embed="rId3"/>
          <a:srcRect/>
          <a:stretch>
            <a:fillRect/>
          </a:stretch>
        </p:blipFill>
        <p:spPr bwMode="auto">
          <a:xfrm>
            <a:off x="3000364" y="285728"/>
            <a:ext cx="6000792" cy="450059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219</TotalTime>
  <Words>194</Words>
  <PresentationFormat>Экран (4:3)</PresentationFormat>
  <Paragraphs>17</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Китайский фарфор </vt:lpstr>
      <vt:lpstr>А история его начала еще во 2-м тысячелетии до нашей эры. Но потребовалось пройти еще полутора тысячам лет, чтобы уровень развития технологии позволил бы перейти к изготовлению фарфоровых изделий в массовом количестве. Именно тогда, в 6-7 веках, китайцы, наконец, научились получать фарфор, отличавшийся белоснежным видом и тонким черепком.</vt:lpstr>
      <vt:lpstr>Наиболее ранние фарфоровые изделия представляли собой элегантные вытянутые отполированные кувшины </vt:lpstr>
      <vt:lpstr>Фарфоровые изделия Китая чрезвычайно разнообразны по стилю, форме и цвету. Однако основополагающих тенденций в их художественном оформлении всего несколько: фарфор с зеленоватой глазурью (селадон), белый фарфор без росписи, традиционный бело-синий фарфор, трехцветный фарфор (санкай), пятицветный фарфор династии Цинь. Также нередко говорят о цветных фарфоровых семействах: розовом, зеленом, голубом, желтом, черном.</vt:lpstr>
      <vt:lpstr>Цинцы (сине-зеленый), известный в Европе как селадон, появился в Китае очень давно. Селадон — это протофарфор, покрытый особой глазурью из глины, смешанной с древесной золой и железом . Цвет изделий варьируется от прозрачного голубовато-зеленого до насыщенного темно-зеленого. Изделия из селадона обычно одноцветные, не считая мягких тоновых переливов глазури. Они могут быть украшены рельефным декором. </vt:lpstr>
      <vt:lpstr>Белый фарфор без росписи является старейшим из видов фарфора в строгом понимании этого слова.  Одна из разновидностей такого фарфора — цинь-бай ( дословно: чистый-белый). Цинь-бай иногда украшали зеленоватой или голубой глазурью, лепным декором или инкрустацией, в том числе из драгоценных металлов. Отдельную группу нерасписанного фарфора составляют изделия из городе Дэхуа. Фарфор этого типа отличался чистым цветом снятых сливок или слоновой кости. Поэты называли его «сверкающей жемчужиной фарфора». </vt:lpstr>
      <vt:lpstr>Слайд 7</vt:lpstr>
      <vt:lpstr>Бело-синий фарфор –  самый распространенный вид китайского фарфора. Его производство началось в 12 веке. В 17 столетии первые изделия с синей росписью по белому фону были доставлены в Европу из Китая с торговыми кораблями  и, восхитив европейцев своей красотой, принесли продавцам баснословную прибыль</vt:lpstr>
      <vt:lpstr>Слайд 9</vt:lpstr>
      <vt:lpstr>Фарфор санкай (дословно: три цвета), известный в Китае с 8 века. Фарфор этого типа покрывали глазурью желтого, зеленого и белого (точнее, кремового) цветов. Технология производства включала два этапа. Сначала на сыром фарфоре вырезали изображения и узоры и подвергали изделие обжигу при высокой температуре, после чего рельеф расписывали и вновь обжигали изделие при низкой температуре. Помимо основных цветов в росписи санкай участвовали черный и белый цвета, а более поздняя эпоха Канси привнесла в цветовую гамму синий оттенок.</vt:lpstr>
      <vt:lpstr>Слайд 11</vt:lpstr>
      <vt:lpstr>Во времена длительного правления династии Цинь (1644 – 1911 гг.) гамму красок, использовавшихся для росписи фарфора, обогатили новые цвета. Изделия этого периода называют пятицветным фарфором. Художники знаменитых мастерских, используя для подглазурной росписи различные красители, создавали изящные произведения искусства с узорами в виде цветов или драконов, пейзажами, изображениями богов или жанровых сцен. Сегодня пятицветный фарфор эпохи Цин имеет огромную популярность и широкое распространение – изделия в этом стиле можно увидеть практически в любом европейском музее, а также в большинстве частных коллекций.</vt:lpstr>
      <vt:lpstr>Слайд 13</vt:lpstr>
      <vt:lpstr>Разноцветная роспись.В середине 16 века распространенным методом росписи фарфоровой посуды стала техника Доу Цай (кит. «Соперничающие краски») — сочетание подглазурного кобальта с контрастными эмалевыми красками. Еще одной разновидностью являлась разноцветная роспись китайской чайной посуды.</vt:lpstr>
      <vt:lpstr>«Цветовые» семейства фарфора получили свои названия у европейских коллекционеров в соответствии с цветом преобладающей в их гамме  краски. Для росписи этого фарфора использовались красители на основе железа, меди и марганца. Наибольшее распространение в Европе и Северной Америке имеют изделия розового семейства, которые в свое время пользовались бешеной популярностью и в огромном количестве экспортировались из Китая. </vt:lpstr>
      <vt:lpstr>Слайд 16</vt:lpstr>
      <vt:lpstr>Фарфор желтого, голубого, зеленого и черного семейств менее распространен за границами Китая, но имеет тем большую коллекционную значимость и нередко становится гордостью музейных собраний.</vt:lpstr>
      <vt:lpstr>Слайд 18</vt:lpstr>
      <vt:lpstr>Слайд 19</vt:lpstr>
      <vt:lpstr>Слайд 20</vt:lpstr>
      <vt:lpstr>Слайд 21</vt:lpstr>
      <vt:lpstr>Слайд 22</vt:lpstr>
      <vt:lpstr>Слайд 23</vt:lpstr>
      <vt:lpstr>Слайд 24</vt:lpstr>
      <vt:lpstr>Фарфор с монохромной цветной глазурью.Большой популярностью пользовалась посуда с монохромной цветной глазурью, в которой в качестве  красящего пигмента  были медь, железо или золото ( «пламенеющая  глазурь» и глазурь «цвета бычьей крови»).</vt:lpstr>
      <vt:lpstr>Прозрачный фарфор «Ботайцы».Ботайцы — тончайший, исключительно хрупкий белый фарфор.  Из-за сложности производства  в стиле «ботайцы» изготавливались маленькие предметы чайной посуды: чайные пиалы, сосуды для хранения чая, стаканы для кистей.</vt:lpstr>
      <vt:lpstr>Слайд 27</vt:lpstr>
      <vt:lpstr>Слайд 28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Китайский фарфор </dc:title>
  <dc:creator>Home</dc:creator>
  <cp:lastModifiedBy>Home</cp:lastModifiedBy>
  <cp:revision>21</cp:revision>
  <dcterms:created xsi:type="dcterms:W3CDTF">2017-04-04T04:27:35Z</dcterms:created>
  <dcterms:modified xsi:type="dcterms:W3CDTF">2017-04-21T15:32:47Z</dcterms:modified>
</cp:coreProperties>
</file>